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  <p:sldMasterId id="2147483900" r:id="rId2"/>
  </p:sldMasterIdLst>
  <p:notesMasterIdLst>
    <p:notesMasterId r:id="rId19"/>
  </p:notesMasterIdLst>
  <p:sldIdLst>
    <p:sldId id="256" r:id="rId3"/>
    <p:sldId id="258" r:id="rId4"/>
    <p:sldId id="257" r:id="rId5"/>
    <p:sldId id="262" r:id="rId6"/>
    <p:sldId id="259" r:id="rId7"/>
    <p:sldId id="261" r:id="rId8"/>
    <p:sldId id="265" r:id="rId9"/>
    <p:sldId id="284" r:id="rId10"/>
    <p:sldId id="285" r:id="rId11"/>
    <p:sldId id="279" r:id="rId12"/>
    <p:sldId id="280" r:id="rId13"/>
    <p:sldId id="282" r:id="rId14"/>
    <p:sldId id="283" r:id="rId15"/>
    <p:sldId id="266" r:id="rId16"/>
    <p:sldId id="273" r:id="rId17"/>
    <p:sldId id="267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38" autoAdjust="0"/>
    <p:restoredTop sz="73303" autoAdjust="0"/>
  </p:normalViewPr>
  <p:slideViewPr>
    <p:cSldViewPr snapToGrid="0">
      <p:cViewPr varScale="1">
        <p:scale>
          <a:sx n="53" d="100"/>
          <a:sy n="53" d="100"/>
        </p:scale>
        <p:origin x="97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33646-E689-4B82-A6B8-D1A6233E135E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16242-023C-4950-A995-AFCCCECEB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7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Housekeeping:</a:t>
            </a:r>
          </a:p>
          <a:p>
            <a:endParaRPr lang="en-US" dirty="0" smtClean="0"/>
          </a:p>
          <a:p>
            <a:r>
              <a:rPr lang="en-US" dirty="0" smtClean="0"/>
              <a:t>Starting</a:t>
            </a:r>
            <a:r>
              <a:rPr lang="en-US" baseline="0" dirty="0" smtClean="0"/>
              <a:t> with all attendees muted; will use chat function</a:t>
            </a:r>
          </a:p>
          <a:p>
            <a:r>
              <a:rPr lang="en-US" baseline="0" dirty="0" smtClean="0"/>
              <a:t>During Q&amp;A, may unmute attendees, depending on size of group</a:t>
            </a:r>
          </a:p>
          <a:p>
            <a:r>
              <a:rPr lang="en-US" baseline="0" dirty="0" smtClean="0"/>
              <a:t>To avoid feedback and audio issues, </a:t>
            </a:r>
          </a:p>
          <a:p>
            <a:pPr marL="0" indent="0">
              <a:buFont typeface="Arial"/>
              <a:buNone/>
            </a:pPr>
            <a:r>
              <a:rPr lang="en-US" baseline="0" dirty="0" smtClean="0"/>
              <a:t>	-if you are using your computer’s microphone and speakers, please move your cell phone and other devices away from your computer or turn them off</a:t>
            </a:r>
          </a:p>
          <a:p>
            <a:r>
              <a:rPr lang="en-US" baseline="0" dirty="0" smtClean="0"/>
              <a:t>	-if you called in via telephone, please make sure to turn down or mute the volume on you computer’s speakers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16242-023C-4950-A995-AFCCCECEBD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51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more questions than answer-You</a:t>
            </a:r>
            <a:r>
              <a:rPr lang="en-US" baseline="0" dirty="0" smtClean="0"/>
              <a:t> are on a journey, everyone here is at a different spot along the path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help you along, we want to be able to connect you with other WSAE professionals because that’s the goal of the Solutions Network.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Today Mona, is going to be presenting her experiences revitalizing a webinar program that did not get off to a great start.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Let’s start by giving you an overview of 4 broad things to consider with webinar programming.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Each week we will dive deeper into one of these areas.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16242-023C-4950-A995-AFCCCECEBD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08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Aren’t mutually exclusive but rather combine in ways to meet your association's learning and business goals.</a:t>
            </a:r>
          </a:p>
          <a:p>
            <a:r>
              <a:rPr lang="en-US" dirty="0" smtClean="0"/>
              <a:t>Shared revenue model is when a webinar production company helps you design</a:t>
            </a:r>
            <a:r>
              <a:rPr lang="en-US" baseline="0" dirty="0" smtClean="0"/>
              <a:t>, develop and </a:t>
            </a:r>
            <a:r>
              <a:rPr lang="en-US" dirty="0" smtClean="0"/>
              <a:t>produce the webinar using their staff and their</a:t>
            </a:r>
            <a:r>
              <a:rPr lang="en-US" baseline="0" dirty="0" smtClean="0"/>
              <a:t> technology. They act as a business partner. You pay for their services through a shared revenue model. WSAE is doing something like that with their webinars.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16242-023C-4950-A995-AFCCCECEBD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62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Million-dollar question…Everyone is asking this and there is no set value.</a:t>
            </a:r>
          </a:p>
          <a:p>
            <a:endParaRPr lang="en-US" dirty="0" smtClean="0"/>
          </a:p>
          <a:p>
            <a:r>
              <a:rPr lang="en-US" dirty="0" smtClean="0"/>
              <a:t>The learning strategy and business strategy are</a:t>
            </a:r>
            <a:r>
              <a:rPr lang="en-US" baseline="0" dirty="0" smtClean="0"/>
              <a:t> married;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16242-023C-4950-A995-AFCCCECEBD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62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SCORE,</a:t>
            </a:r>
            <a:r>
              <a:rPr lang="en-US" baseline="0" dirty="0" smtClean="0"/>
              <a:t> free, online presence, one nugget I took away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Individualize: network through chat or with expert, Q&amp;A, other resource links, flipped learning, create a path of learning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16242-023C-4950-A995-AFCCCECEBD7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03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Be strategic</a:t>
            </a:r>
          </a:p>
          <a:p>
            <a:r>
              <a:rPr lang="en-US" baseline="0" dirty="0" smtClean="0"/>
              <a:t>New market, expand into an existing market, differentiate from your competitors,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Here’s the scenario…</a:t>
            </a:r>
          </a:p>
          <a:p>
            <a:r>
              <a:rPr lang="en-US" baseline="0" dirty="0" smtClean="0"/>
              <a:t>Board, staff, members think </a:t>
            </a:r>
            <a:r>
              <a:rPr lang="en-US" baseline="0" dirty="0" err="1" smtClean="0"/>
              <a:t>elearning</a:t>
            </a:r>
            <a:r>
              <a:rPr lang="en-US" baseline="0" dirty="0" smtClean="0"/>
              <a:t> will save the day.</a:t>
            </a:r>
          </a:p>
          <a:p>
            <a:r>
              <a:rPr lang="en-US" baseline="0" dirty="0" smtClean="0"/>
              <a:t>They think its easy to produce great webinars. Something about the technology, using the internet, it should be slick and it is until it isn’t </a:t>
            </a:r>
          </a:p>
          <a:p>
            <a:r>
              <a:rPr lang="en-US" baseline="0" dirty="0" smtClean="0"/>
              <a:t>They think its scalable</a:t>
            </a:r>
          </a:p>
          <a:p>
            <a:r>
              <a:rPr lang="en-US" baseline="0" dirty="0" smtClean="0"/>
              <a:t>Much of the true cost to the organization and the value to the learner gets lost in this pie in the sky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16242-023C-4950-A995-AFCCCECEBD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89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Here’s the scenario…</a:t>
            </a:r>
          </a:p>
          <a:p>
            <a:r>
              <a:rPr lang="en-US" baseline="0" dirty="0" smtClean="0"/>
              <a:t>Board, staff, members think </a:t>
            </a:r>
            <a:r>
              <a:rPr lang="en-US" baseline="0" dirty="0" err="1" smtClean="0"/>
              <a:t>elearning</a:t>
            </a:r>
            <a:r>
              <a:rPr lang="en-US" baseline="0" dirty="0" smtClean="0"/>
              <a:t> will save the day.</a:t>
            </a:r>
          </a:p>
          <a:p>
            <a:r>
              <a:rPr lang="en-US" baseline="0" dirty="0" smtClean="0"/>
              <a:t>They think its easy to produce great webinars. Something about the technology, using the internet, it should be slick and it is until it isn’t </a:t>
            </a:r>
          </a:p>
          <a:p>
            <a:r>
              <a:rPr lang="en-US" baseline="0" dirty="0" smtClean="0"/>
              <a:t>They think its scalable</a:t>
            </a:r>
          </a:p>
          <a:p>
            <a:r>
              <a:rPr lang="en-US" baseline="0" dirty="0" smtClean="0"/>
              <a:t>Much of the true cost to the organization and the value to the learner gets lost in this pie in the sky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16242-023C-4950-A995-AFCCCECEBD7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92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16242-023C-4950-A995-AFCCCECEBD7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57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6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3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87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8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68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58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09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798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145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80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70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3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924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0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46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53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1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20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09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5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77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74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75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7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7.xml"/><Relationship Id="rId4" Type="http://schemas.openxmlformats.org/officeDocument/2006/relationships/hyperlink" Target="mailto:Julie@waldengroup.net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8.xml"/><Relationship Id="rId6" Type="http://schemas.openxmlformats.org/officeDocument/2006/relationships/image" Target="../media/image2.jpg"/><Relationship Id="rId5" Type="http://schemas.openxmlformats.org/officeDocument/2006/relationships/hyperlink" Target="mailto:mjohnson@reesgroupinc.com" TargetMode="External"/><Relationship Id="rId4" Type="http://schemas.openxmlformats.org/officeDocument/2006/relationships/hyperlink" Target="mailto:julie@waldengroup.ne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Wednesday Webinar Wunch</a:t>
            </a:r>
            <a:endParaRPr lang="en-US" sz="4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defTabSz="457200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WSAE Solutions Network: Online Education</a:t>
            </a:r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292" y="940562"/>
            <a:ext cx="2343150" cy="23431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304" y="4395724"/>
            <a:ext cx="2901696" cy="7931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9971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set a price for webinars?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Determine the value of the webinar to your attendee</a:t>
            </a:r>
          </a:p>
          <a:p>
            <a:pPr lvl="1"/>
            <a:r>
              <a:rPr lang="en-US" dirty="0" smtClean="0"/>
              <a:t>Perception about association</a:t>
            </a:r>
          </a:p>
          <a:p>
            <a:pPr lvl="1"/>
            <a:r>
              <a:rPr lang="en-US" dirty="0" smtClean="0"/>
              <a:t>Ability to produce a webinar or educational programming</a:t>
            </a:r>
          </a:p>
          <a:p>
            <a:pPr lvl="1"/>
            <a:r>
              <a:rPr lang="en-US" dirty="0" smtClean="0"/>
              <a:t>Actual content that is being taught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936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set a price for webinars?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Ways to improve perception</a:t>
            </a:r>
          </a:p>
          <a:p>
            <a:pPr lvl="1"/>
            <a:r>
              <a:rPr lang="en-US" dirty="0" smtClean="0"/>
              <a:t>Design content for a specific audience</a:t>
            </a:r>
          </a:p>
          <a:p>
            <a:pPr lvl="1"/>
            <a:r>
              <a:rPr lang="en-US" dirty="0" smtClean="0"/>
              <a:t>Opportunity to individualize learning</a:t>
            </a:r>
          </a:p>
          <a:p>
            <a:pPr lvl="1"/>
            <a:r>
              <a:rPr lang="en-US" dirty="0" smtClean="0"/>
              <a:t>Use a well-known expert</a:t>
            </a:r>
          </a:p>
          <a:p>
            <a:pPr lvl="1"/>
            <a:r>
              <a:rPr lang="en-US" dirty="0" smtClean="0"/>
              <a:t>Can they get it cheaper or free somewhere else?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241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set a price for webinars?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Volume</a:t>
            </a:r>
          </a:p>
          <a:p>
            <a:pPr lvl="1"/>
            <a:r>
              <a:rPr lang="en-US" dirty="0" smtClean="0"/>
              <a:t>Test the market realistically</a:t>
            </a:r>
          </a:p>
          <a:p>
            <a:pPr lvl="1"/>
            <a:r>
              <a:rPr lang="en-US" dirty="0" smtClean="0"/>
              <a:t>Measure the content, price point, delivery method and time</a:t>
            </a:r>
          </a:p>
          <a:p>
            <a:pPr lvl="1"/>
            <a:r>
              <a:rPr lang="en-US" dirty="0" smtClean="0"/>
              <a:t>Evaluate after each webinar with measurable and relevant questions</a:t>
            </a:r>
          </a:p>
          <a:p>
            <a:r>
              <a:rPr lang="en-US" dirty="0" smtClean="0"/>
              <a:t>Cost </a:t>
            </a:r>
          </a:p>
          <a:p>
            <a:pPr lvl="1"/>
            <a:r>
              <a:rPr lang="en-US" dirty="0" smtClean="0"/>
              <a:t>Know your fixed costs-technology, SME stipend</a:t>
            </a:r>
          </a:p>
          <a:p>
            <a:pPr lvl="1"/>
            <a:r>
              <a:rPr lang="en-US" dirty="0" smtClean="0"/>
              <a:t>Variable costs-presenters</a:t>
            </a:r>
          </a:p>
          <a:p>
            <a:r>
              <a:rPr lang="en-US" dirty="0" smtClean="0"/>
              <a:t>Price</a:t>
            </a:r>
          </a:p>
          <a:p>
            <a:pPr lvl="1"/>
            <a:r>
              <a:rPr lang="en-US" dirty="0" smtClean="0"/>
              <a:t>Focus on the value to the learner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Webinars are not inherently “less learning”</a:t>
            </a:r>
          </a:p>
          <a:p>
            <a:pPr lvl="1"/>
            <a:r>
              <a:rPr lang="en-US" dirty="0" smtClean="0"/>
              <a:t>Be strategic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783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set a price for webinars?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Things to do to set price…</a:t>
            </a:r>
          </a:p>
          <a:p>
            <a:pPr lvl="1"/>
            <a:r>
              <a:rPr lang="en-US" dirty="0" smtClean="0"/>
              <a:t>Look at your competitors</a:t>
            </a:r>
          </a:p>
          <a:p>
            <a:pPr lvl="1"/>
            <a:r>
              <a:rPr lang="en-US" dirty="0" smtClean="0"/>
              <a:t>Look at similar industries</a:t>
            </a:r>
          </a:p>
          <a:p>
            <a:pPr lvl="1"/>
            <a:r>
              <a:rPr lang="en-US" dirty="0" smtClean="0"/>
              <a:t>Charge two prices-one for </a:t>
            </a:r>
            <a:r>
              <a:rPr lang="en-US" dirty="0" err="1" smtClean="0"/>
              <a:t>CEUs</a:t>
            </a:r>
            <a:r>
              <a:rPr lang="en-US" dirty="0" smtClean="0"/>
              <a:t>, one for no </a:t>
            </a:r>
            <a:r>
              <a:rPr lang="en-US" dirty="0" err="1" smtClean="0"/>
              <a:t>CEUs</a:t>
            </a:r>
            <a:endParaRPr lang="en-US" dirty="0" smtClean="0"/>
          </a:p>
          <a:p>
            <a:pPr lvl="1"/>
            <a:r>
              <a:rPr lang="en-US" dirty="0" smtClean="0"/>
              <a:t>“Buy one get one free” offers</a:t>
            </a:r>
          </a:p>
          <a:p>
            <a:pPr lvl="1"/>
            <a:r>
              <a:rPr lang="en-US" dirty="0" smtClean="0"/>
              <a:t>Bulk purchase discounts at corporate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984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Type your question in the chat box.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94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Wednesday, January 6</a:t>
            </a:r>
          </a:p>
          <a:p>
            <a:pPr marL="0" indent="0">
              <a:buNone/>
            </a:pPr>
            <a:r>
              <a:rPr lang="en-US" dirty="0" smtClean="0"/>
              <a:t>12:00-12:30 pm</a:t>
            </a:r>
          </a:p>
          <a:p>
            <a:pPr marL="0" indent="0">
              <a:buNone/>
            </a:pPr>
            <a:r>
              <a:rPr lang="en-US" b="1" dirty="0" smtClean="0"/>
              <a:t>Discuss: Preparing Presenters for Perfection???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should we discuss? Add your ideas to the chat now or email </a:t>
            </a:r>
            <a:r>
              <a:rPr lang="en-US" dirty="0" smtClean="0">
                <a:hlinkClick r:id="rId4"/>
              </a:rPr>
              <a:t>Julie@waldengroup.net</a:t>
            </a:r>
            <a:r>
              <a:rPr lang="en-US" dirty="0" smtClean="0"/>
              <a:t> offline.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81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Thank you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912" y="696722"/>
            <a:ext cx="2343150" cy="23431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19288" y="1331218"/>
            <a:ext cx="4999639" cy="1450746"/>
          </a:xfrm>
          <a:prstGeom prst="rect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Julie Stelter</a:t>
            </a:r>
          </a:p>
          <a:p>
            <a:pPr algn="ctr"/>
            <a:r>
              <a:rPr lang="en-US" dirty="0" smtClean="0"/>
              <a:t>Walden Group</a:t>
            </a:r>
          </a:p>
          <a:p>
            <a:pPr algn="ctr"/>
            <a:r>
              <a:rPr lang="en-US" dirty="0" smtClean="0"/>
              <a:t>262-385-1494</a:t>
            </a:r>
          </a:p>
          <a:p>
            <a:pPr algn="ctr"/>
            <a:r>
              <a:rPr lang="en-US" dirty="0" smtClean="0">
                <a:hlinkClick r:id="rId4"/>
              </a:rPr>
              <a:t>julie@waldengroup.net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19287" y="3846193"/>
            <a:ext cx="4999639" cy="145074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Mona Johnson </a:t>
            </a:r>
          </a:p>
          <a:p>
            <a:pPr algn="ctr"/>
            <a:r>
              <a:rPr lang="en-US" dirty="0" smtClean="0"/>
              <a:t>The Rees Group, Inc. / SRNT</a:t>
            </a:r>
          </a:p>
          <a:p>
            <a:pPr algn="ctr"/>
            <a:r>
              <a:rPr lang="en-US" dirty="0" smtClean="0">
                <a:hlinkClick r:id="rId5"/>
              </a:rPr>
              <a:t>mjohnson@reesgroupinc.com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591" y="4104101"/>
            <a:ext cx="2901696" cy="7931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1141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682" y="1671709"/>
            <a:ext cx="1450746" cy="1450746"/>
          </a:xfrm>
          <a:ln>
            <a:solidFill>
              <a:schemeClr val="tx2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5267335" y="1671709"/>
            <a:ext cx="4999639" cy="1450747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Julie Stelter</a:t>
            </a:r>
          </a:p>
          <a:p>
            <a:pPr algn="ctr"/>
            <a:r>
              <a:rPr lang="en-US" dirty="0" smtClean="0"/>
              <a:t>Walden Group</a:t>
            </a:r>
          </a:p>
          <a:p>
            <a:pPr algn="ctr"/>
            <a:r>
              <a:rPr lang="en-US" dirty="0" smtClean="0"/>
              <a:t>Chief Instructional Designer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270427" y="3606342"/>
            <a:ext cx="4999639" cy="177192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Mona Johnson </a:t>
            </a:r>
          </a:p>
          <a:p>
            <a:pPr algn="ctr"/>
            <a:r>
              <a:rPr lang="en-US" dirty="0" smtClean="0"/>
              <a:t>The Rees Group, Inc.</a:t>
            </a:r>
          </a:p>
          <a:p>
            <a:pPr algn="ctr"/>
            <a:r>
              <a:rPr lang="en-US" dirty="0" smtClean="0"/>
              <a:t>Volunteer Initiatives Manager</a:t>
            </a:r>
          </a:p>
          <a:p>
            <a:pPr algn="ctr"/>
            <a:r>
              <a:rPr lang="en-US" dirty="0" smtClean="0"/>
              <a:t>Society </a:t>
            </a:r>
            <a:r>
              <a:rPr lang="en-US" dirty="0"/>
              <a:t>For Research On Nicotine and Tobacco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681" y="3606341"/>
            <a:ext cx="1447653" cy="17719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3937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Strategy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237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Introduce yourself in the chat box:</a:t>
            </a:r>
          </a:p>
          <a:p>
            <a:r>
              <a:rPr lang="en-US" dirty="0" smtClean="0"/>
              <a:t>Name</a:t>
            </a:r>
          </a:p>
          <a:p>
            <a:r>
              <a:rPr lang="en-US" dirty="0" smtClean="0"/>
              <a:t>Association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333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hope to accomplish today?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44072" y="755803"/>
            <a:ext cx="2521299" cy="1785561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Ask more questions than answer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965371" y="1779468"/>
            <a:ext cx="5847249" cy="176942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Connect you with other professionals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444072" y="3548891"/>
            <a:ext cx="3360199" cy="1744087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Pricing strategy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04272" y="4334494"/>
            <a:ext cx="5008348" cy="174408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 business models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174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38912" y="1194816"/>
            <a:ext cx="2609088" cy="4145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 smtClean="0">
                <a:latin typeface="Rockwell Extra Bold" panose="02060903040505020403" pitchFamily="18" charset="0"/>
              </a:rPr>
              <a:t>1</a:t>
            </a:r>
            <a:endParaRPr lang="en-US" sz="19900" dirty="0">
              <a:latin typeface="Rockwell Extra Bold" panose="02060903040505020403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46704" y="1194816"/>
            <a:ext cx="2609088" cy="414528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>
                <a:latin typeface="Rockwell Extra Bold" panose="02060903040505020403" pitchFamily="18" charset="0"/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54496" y="1194816"/>
            <a:ext cx="2609088" cy="414528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 smtClean="0">
                <a:latin typeface="Rockwell Extra Bold" panose="02060903040505020403" pitchFamily="18" charset="0"/>
              </a:rPr>
              <a:t>3</a:t>
            </a:r>
            <a:endParaRPr lang="en-US" sz="19900" dirty="0">
              <a:latin typeface="Rockwell Extra Bold" panose="02060903040505020403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62288" y="1194816"/>
            <a:ext cx="2609088" cy="414528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 smtClean="0">
                <a:latin typeface="Rockwell Extra Bold" panose="02060903040505020403" pitchFamily="18" charset="0"/>
              </a:rPr>
              <a:t>4</a:t>
            </a:r>
            <a:endParaRPr lang="en-US" sz="19900" dirty="0">
              <a:latin typeface="Rockwell Extra Bold" panose="02060903040505020403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8912" y="1194816"/>
            <a:ext cx="2609088" cy="41452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Sponsorship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46704" y="1194816"/>
            <a:ext cx="2609088" cy="41452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Complimentary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6254496" y="1194816"/>
            <a:ext cx="2609088" cy="41452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Fee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9162288" y="1194816"/>
            <a:ext cx="2609088" cy="41452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Shared Revenue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845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 from </a:t>
            </a:r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r>
              <a:rPr lang="en-US" dirty="0" smtClean="0"/>
              <a:t>The Rees Group, Inc.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Complimentary webinars</a:t>
            </a:r>
            <a:r>
              <a:rPr lang="en-US" dirty="0">
                <a:solidFill>
                  <a:srgbClr val="FF00FF"/>
                </a:solidFill>
              </a:rPr>
              <a:t/>
            </a:r>
            <a:br>
              <a:rPr lang="en-US" dirty="0">
                <a:solidFill>
                  <a:srgbClr val="FF00FF"/>
                </a:solidFill>
              </a:rPr>
            </a:b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131223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Mona Johnson</a:t>
            </a:r>
          </a:p>
          <a:p>
            <a:r>
              <a:rPr lang="en-US" dirty="0" smtClean="0"/>
              <a:t>Volunteer </a:t>
            </a:r>
            <a:r>
              <a:rPr lang="en-US" dirty="0"/>
              <a:t>Initiatives </a:t>
            </a:r>
            <a:r>
              <a:rPr lang="en-US" dirty="0" smtClean="0"/>
              <a:t>Manager</a:t>
            </a:r>
          </a:p>
          <a:p>
            <a:r>
              <a:rPr lang="en-US" dirty="0" smtClean="0"/>
              <a:t>Society for Research on Nicotine and Tobacco</a:t>
            </a:r>
            <a:r>
              <a:rPr lang="en-US" dirty="0">
                <a:solidFill>
                  <a:srgbClr val="FF00FF"/>
                </a:solidFill>
              </a:rPr>
              <a:t/>
            </a:r>
            <a:br>
              <a:rPr lang="en-US" dirty="0">
                <a:solidFill>
                  <a:srgbClr val="FF00FF"/>
                </a:solidFill>
              </a:rPr>
            </a:br>
            <a:endParaRPr lang="en-US" dirty="0" smtClean="0">
              <a:solidFill>
                <a:srgbClr val="FF00FF"/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446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RNT_Slide_Templates_2Text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-33868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97093" y="591989"/>
            <a:ext cx="619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inion Pro"/>
                <a:cs typeface="Minion Pro"/>
              </a:rPr>
              <a:t>Webinar Business Models</a:t>
            </a:r>
            <a:endParaRPr lang="en-US" b="1" dirty="0">
              <a:solidFill>
                <a:schemeClr val="bg1"/>
              </a:solidFill>
              <a:latin typeface="Minion Pro"/>
              <a:cs typeface="Minion Pro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048000" y="1397000"/>
          <a:ext cx="6096000" cy="3388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78100"/>
                <a:gridCol w="1244600"/>
                <a:gridCol w="1231900"/>
                <a:gridCol w="1041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Free</a:t>
                      </a:r>
                    </a:p>
                    <a:p>
                      <a:r>
                        <a:rPr lang="en-US" dirty="0" smtClean="0"/>
                        <a:t>60 members</a:t>
                      </a:r>
                    </a:p>
                    <a:p>
                      <a:r>
                        <a:rPr lang="en-US" dirty="0" smtClean="0"/>
                        <a:t>40 non-members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-600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$15 for non-members</a:t>
                      </a:r>
                    </a:p>
                    <a:p>
                      <a:r>
                        <a:rPr lang="en-US" dirty="0" smtClean="0"/>
                        <a:t>60 members</a:t>
                      </a:r>
                    </a:p>
                    <a:p>
                      <a:r>
                        <a:rPr lang="en-US" dirty="0" smtClean="0"/>
                        <a:t>10 non-members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$ 600 + transaction fees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-450 or more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CE Credit</a:t>
                      </a:r>
                    </a:p>
                    <a:p>
                      <a:r>
                        <a:rPr lang="en-US" dirty="0" smtClean="0"/>
                        <a:t>$30/$50</a:t>
                      </a:r>
                    </a:p>
                    <a:p>
                      <a:r>
                        <a:rPr lang="en-US" dirty="0" smtClean="0"/>
                        <a:t>40 members</a:t>
                      </a:r>
                    </a:p>
                    <a:p>
                      <a:r>
                        <a:rPr lang="en-US" dirty="0" smtClean="0"/>
                        <a:t>5 non-members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6,000 - $10,000+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$-4550 or more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17800" y="4991101"/>
            <a:ext cx="652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*does not include staff time</a:t>
            </a:r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372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RNT_Slide_Templates_2Text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-21168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97093" y="591989"/>
            <a:ext cx="619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inion Pro"/>
                <a:cs typeface="Minion Pro"/>
              </a:rPr>
              <a:t> Options Under Consideration</a:t>
            </a:r>
            <a:endParaRPr lang="en-US" b="1" dirty="0">
              <a:solidFill>
                <a:schemeClr val="bg1"/>
              </a:solidFill>
              <a:latin typeface="Minion Pro"/>
              <a:cs typeface="Minion Pr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4743" y="1990760"/>
            <a:ext cx="8269107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latin typeface="Minion Pro"/>
                <a:cs typeface="Minion Pro"/>
              </a:rPr>
              <a:t>Stay with current model, limit # of webinars</a:t>
            </a:r>
          </a:p>
          <a:p>
            <a:pPr>
              <a:spcBef>
                <a:spcPts val="1200"/>
              </a:spcBef>
              <a:buFont typeface="Arial"/>
              <a:buChar char="•"/>
            </a:pPr>
            <a:r>
              <a:rPr lang="en-US" sz="2000" dirty="0">
                <a:latin typeface="Minion Pro"/>
                <a:cs typeface="Minion Pro"/>
              </a:rPr>
              <a:t> </a:t>
            </a:r>
            <a:r>
              <a:rPr lang="en-US" sz="2000" dirty="0">
                <a:latin typeface="Minion Pro"/>
                <a:cs typeface="Minion Pro"/>
              </a:rPr>
              <a:t>  Experiment with fee for non-members</a:t>
            </a:r>
            <a:endParaRPr lang="en-US" sz="2000" dirty="0">
              <a:latin typeface="Minion Pro"/>
              <a:cs typeface="Minion Pro"/>
            </a:endParaRP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sz="2000" dirty="0">
                <a:latin typeface="Minion Pro"/>
                <a:cs typeface="Minion Pro"/>
              </a:rPr>
              <a:t>Move to another format for education (online asynchronous courses?)</a:t>
            </a:r>
          </a:p>
          <a:p>
            <a:pPr>
              <a:spcBef>
                <a:spcPts val="1200"/>
              </a:spcBef>
              <a:buFont typeface="Arial"/>
              <a:buChar char="•"/>
            </a:pPr>
            <a:r>
              <a:rPr lang="en-US" sz="2000" dirty="0">
                <a:latin typeface="Minion Pro"/>
                <a:cs typeface="Minion Pro"/>
              </a:rPr>
              <a:t>   Continue to seek partnerships for continuing education credits</a:t>
            </a:r>
          </a:p>
          <a:p>
            <a:pPr>
              <a:spcBef>
                <a:spcPts val="1200"/>
              </a:spcBef>
              <a:buFont typeface="Arial"/>
              <a:buChar char="•"/>
            </a:pPr>
            <a:r>
              <a:rPr lang="en-US" sz="2000" dirty="0">
                <a:latin typeface="Minion Pro"/>
                <a:cs typeface="Minion Pro"/>
              </a:rPr>
              <a:t> </a:t>
            </a:r>
            <a:r>
              <a:rPr lang="en-US" sz="2000" dirty="0">
                <a:latin typeface="Minion Pro"/>
                <a:cs typeface="Minion Pro"/>
              </a:rPr>
              <a:t>   Other? </a:t>
            </a:r>
          </a:p>
          <a:p>
            <a:pPr>
              <a:spcBef>
                <a:spcPts val="1200"/>
              </a:spcBef>
            </a:pPr>
            <a:endParaRPr lang="en-US" sz="2000" dirty="0">
              <a:latin typeface="Minion Pro"/>
              <a:cs typeface="Minion Pro"/>
            </a:endParaRPr>
          </a:p>
          <a:p>
            <a:endParaRPr lang="en-US" sz="2000" dirty="0">
              <a:latin typeface="Minion Pro"/>
              <a:cs typeface="Minion Pro"/>
            </a:endParaRPr>
          </a:p>
          <a:p>
            <a:endParaRPr lang="en-US" dirty="0">
              <a:latin typeface="Minion Pro"/>
              <a:cs typeface="Minion Pro"/>
            </a:endParaRPr>
          </a:p>
          <a:p>
            <a:r>
              <a:rPr lang="en-US" dirty="0">
                <a:latin typeface="Minion Pro"/>
                <a:cs typeface="Minion Pro"/>
              </a:rPr>
              <a:t>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818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93e0006b-adf9-49b2-969f-24ea62b4c905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TAG_BACKING_FORM_KEY" val="2557626-c:\users\julie\documents\walden group\current clients\wsae\www\4 things to consider\12_9 what do i need to know before i start a webinar program.pptx"/>
  <p:tag name="ARTICULATE_PRESENTER_VERSION" val="7"/>
  <p:tag name="ARTICULATE_USED_PAGE_ORIENTATION" val="1"/>
  <p:tag name="ARTICULATE_USED_PAGE_SIZE" val="7"/>
  <p:tag name="ARTICULATE_PROJECT_OPEN" val="0"/>
  <p:tag name="ARTICULATE_SLIDE_COUNT" val="1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9"/>
  <p:tag name="ELAPSEDTIME" val="0"/>
  <p:tag name="ARTICULATE_NAV_LEVEL" val="1"/>
  <p:tag name="ARTICULATE_SLIDE_PRESENTER_GUID" val="7d2228b8-692f-43d9-a657-cbddf1a823ee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TIMELINE" val="3.42/8.35/44.74/51.20"/>
  <p:tag name="ARTICULATE_USED_LAYOUT" val="2"/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9"/>
  <p:tag name="ELAPSEDTIME" val="0"/>
  <p:tag name="ARTICULATE_NAV_LEVEL" val="1"/>
  <p:tag name="ARTICULATE_SLIDE_PRESENTER_GUID" val="7d2228b8-692f-43d9-a657-cbddf1a823ee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TIMELINE" val="3.42/8.35/44.74/51.20"/>
  <p:tag name="ARTICULATE_USED_LAYOUT" val="2"/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9"/>
  <p:tag name="ELAPSEDTIME" val="0"/>
  <p:tag name="ARTICULATE_NAV_LEVEL" val="1"/>
  <p:tag name="ARTICULATE_SLIDE_PRESENTER_GUID" val="7d2228b8-692f-43d9-a657-cbddf1a823ee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TIMELINE" val="3.42/8.35/44.74/51.20"/>
  <p:tag name="ARTICULATE_USED_LAYOUT" val="2"/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9"/>
  <p:tag name="ELAPSEDTIME" val="0"/>
  <p:tag name="ARTICULATE_NAV_LEVEL" val="1"/>
  <p:tag name="ARTICULATE_SLIDE_PRESENTER_GUID" val="7d2228b8-692f-43d9-a657-cbddf1a823ee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TIMELINE" val="3.42/8.35/44.74/51.20"/>
  <p:tag name="ARTICULATE_USED_LAYOUT" val="2"/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6"/>
  <p:tag name="ELAPSEDTIME" val="0"/>
  <p:tag name="ARTICULATE_NAV_LEVEL" val="1"/>
  <p:tag name="ARTICULATE_SLIDE_PRESENTER_GUID" val="7d2228b8-692f-43d9-a657-cbddf1a823ee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2"/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3"/>
  <p:tag name="ELAPSEDTIME" val="0"/>
  <p:tag name="ARTICULATE_NAV_LEVEL" val="1"/>
  <p:tag name="ARTICULATE_SLIDE_PRESENTER_GUID" val="7d2228b8-692f-43d9-a657-cbddf1a823ee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2"/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7"/>
  <p:tag name="ARTICULATE_NAV_LEVEL" val="1"/>
  <p:tag name="ARTICULATE_SLIDE_PRESENTER_GUID" val="7d2228b8-692f-43d9-a657-cbddf1a823ee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ELAPSEDTIME" val="206.702"/>
  <p:tag name="ARTICULATE_USED_LAYOUT" val="8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ORIGINAL_AUDIO_FILEPATH" val="C:\Users\Julie\Documents\Walden Group\Current clients\wsae\WWW\4 things to consider\12_9audio.mp3"/>
  <p:tag name="ELAPSEDTIME" val="1951.922"/>
  <p:tag name="ARTICULATE_NAV_LEVEL" val="1"/>
  <p:tag name="ARTICULATE_SLIDE_PRESENTER_GUID" val="7d2228b8-692f-43d9-a657-cbddf1a823ee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1"/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BULLET_7" val="8226"/>
  <p:tag name="MARGIN_1" val="0"/>
  <p:tag name="MARGIN_2" val="36"/>
  <p:tag name="MARGIN_3" val="72"/>
  <p:tag name="MARGIN_4" val="108"/>
  <p:tag name="MARGIN_5" val="144"/>
  <p:tag name="FONT_SIZE" val="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8"/>
  <p:tag name="ELAPSEDTIME" val="0"/>
  <p:tag name="ARTICULATE_NAV_LEVEL" val="1"/>
  <p:tag name="ARTICULATE_SLIDE_PRESENTER_GUID" val="7d2228b8-692f-43d9-a657-cbddf1a823ee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TIMELINE" val="4.54/9.09"/>
  <p:tag name="ARTICULATE_USED_LAYOUT" val="2"/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ELAPSEDTIME" val="0"/>
  <p:tag name="ARTICULATE_TITLE_TAG" val="What Do I Need to Know"/>
  <p:tag name="ARTICULATE_NAV_LEVEL" val="1"/>
  <p:tag name="ARTICULATE_SLIDE_PRESENTER_GUID" val="7d2228b8-692f-43d9-a657-cbddf1a823ee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3"/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2"/>
  <p:tag name="ELAPSEDTIME" val="0"/>
  <p:tag name="ARTICULATE_TITLE_TAG" val="Chat-Introductions"/>
  <p:tag name="ARTICULATE_NAV_LEVEL" val="1"/>
  <p:tag name="ARTICULATE_SLIDE_PRESENTER_GUID" val="7d2228b8-692f-43d9-a657-cbddf1a823ee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2"/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9"/>
  <p:tag name="ELAPSEDTIME" val="0"/>
  <p:tag name="ARTICULATE_NAV_LEVEL" val="1"/>
  <p:tag name="ARTICULATE_SLIDE_PRESENTER_GUID" val="7d2228b8-692f-43d9-a657-cbddf1a823ee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TIMELINE" val="3.42/8.35/44.74/51.20"/>
  <p:tag name="ARTICULATE_USED_LAYOUT" val="2"/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1"/>
  <p:tag name="ARTICULATE_TITLE_TAG" val="Four Things to Consider"/>
  <p:tag name="ARTICULATE_NAV_LEVEL" val="1"/>
  <p:tag name="ARTICULATE_SLIDE_PRESENTER_GUID" val="7d2228b8-692f-43d9-a657-cbddf1a823ee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ELAPSEDTIME" val="49.182"/>
  <p:tag name="TIMELINE" val="9.59/16.17/34.46/39.31"/>
  <p:tag name="ARTICULATE_USED_LAYOUT" val="7"/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5"/>
  <p:tag name="ELAPSEDTIME" val="0"/>
  <p:tag name="ARTICULATE_TITLE_TAG" val="Case Study"/>
  <p:tag name="ARTICULATE_NAV_LEVEL" val="1"/>
  <p:tag name="ARTICULATE_SLIDE_PRESENTER_GUID" val="7d2228b8-692f-43d9-a657-cbddf1a823ee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3"/>
  <p:tag name="ARTICULATE_SLIDE_THUMBNAIL_REFRESH" val="1"/>
</p:tagLst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1_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1183</TotalTime>
  <Words>867</Words>
  <Application>Microsoft Office PowerPoint</Application>
  <PresentationFormat>Widescreen</PresentationFormat>
  <Paragraphs>161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Corbel</vt:lpstr>
      <vt:lpstr>Minion Pro</vt:lpstr>
      <vt:lpstr>Rockwell Extra Bold</vt:lpstr>
      <vt:lpstr>Wingdings 2</vt:lpstr>
      <vt:lpstr>Frame</vt:lpstr>
      <vt:lpstr>1_Frame</vt:lpstr>
      <vt:lpstr>Wednesday Webinar Wunch</vt:lpstr>
      <vt:lpstr>Introductions</vt:lpstr>
      <vt:lpstr>Business Strategy </vt:lpstr>
      <vt:lpstr>Chat</vt:lpstr>
      <vt:lpstr>What do we hope to accomplish today?</vt:lpstr>
      <vt:lpstr>PowerPoint Presentation</vt:lpstr>
      <vt:lpstr>Case Study from  The Rees Group, Inc. Complimentary webinars </vt:lpstr>
      <vt:lpstr>PowerPoint Presentation</vt:lpstr>
      <vt:lpstr>PowerPoint Presentation</vt:lpstr>
      <vt:lpstr>How do you set a price for webinars?</vt:lpstr>
      <vt:lpstr>How do you set a price for webinars?</vt:lpstr>
      <vt:lpstr>How do you set a price for webinars?</vt:lpstr>
      <vt:lpstr>How do you set a price for webinars?</vt:lpstr>
      <vt:lpstr>Q&amp;A</vt:lpstr>
      <vt:lpstr>Next Meeting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Webinar Wunch</dc:title>
  <dc:creator>Julie Stelter</dc:creator>
  <cp:lastModifiedBy>Julie Stelter</cp:lastModifiedBy>
  <cp:revision>86</cp:revision>
  <dcterms:created xsi:type="dcterms:W3CDTF">2015-12-04T15:22:03Z</dcterms:created>
  <dcterms:modified xsi:type="dcterms:W3CDTF">2015-12-16T18:36:00Z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Presentation1</vt:lpwstr>
  </property>
  <property fmtid="{D5CDD505-2E9C-101B-9397-08002B2CF9AE}" pid="3" name="ArticulateProjectVersion">
    <vt:lpwstr>7</vt:lpwstr>
  </property>
  <property fmtid="{D5CDD505-2E9C-101B-9397-08002B2CF9AE}" pid="4" name="ArticulateUseProject">
    <vt:lpwstr>1</vt:lpwstr>
  </property>
  <property fmtid="{D5CDD505-2E9C-101B-9397-08002B2CF9AE}" pid="5" name="ArticulateGUID">
    <vt:lpwstr>431A877C-970E-464A-B557-953AF4E05A91</vt:lpwstr>
  </property>
  <property fmtid="{D5CDD505-2E9C-101B-9397-08002B2CF9AE}" pid="6" name="ArticulateProjectFull">
    <vt:lpwstr>C:\Users\Julie\Documents\Walden Group\Current clients\wsae\WWW\4 things to consider\12_16\12_16 Four business models.ppta</vt:lpwstr>
  </property>
</Properties>
</file>